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277" r:id="rId4"/>
    <p:sldId id="281" r:id="rId5"/>
    <p:sldId id="278" r:id="rId6"/>
    <p:sldId id="279" r:id="rId7"/>
    <p:sldId id="263" r:id="rId8"/>
    <p:sldId id="280" r:id="rId9"/>
    <p:sldId id="268" r:id="rId10"/>
    <p:sldId id="27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C6F"/>
    <a:srgbClr val="E36BC5"/>
    <a:srgbClr val="DE7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07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760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286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37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5420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0195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4078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48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837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243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469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ufler.cz/cs-CZ/fotohistorie/fotoarchiv,zivotni-styl-kolem-1930,90.html" TargetMode="External"/><Relationship Id="rId2" Type="http://schemas.openxmlformats.org/officeDocument/2006/relationships/hyperlink" Target="https://plzenoviny.cz/zlata-dvacata-leta-bezstarostny-zivotni-styl-plny-hudby-alkoholu-a-kratkych-suk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ve.rozhlas.cz/zeny-v-kalhotach-o-mode-20-a-30-let-s-katerinou-pioreckou-52240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DE2A8-78D2-4A93-AE67-4A5604526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40080"/>
            <a:ext cx="3995987" cy="391287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cs-CZ" sz="6200" dirty="0"/>
            </a:br>
            <a:br>
              <a:rPr lang="cs-CZ" sz="6200" dirty="0"/>
            </a:br>
            <a:br>
              <a:rPr lang="cs-CZ" sz="6200" dirty="0"/>
            </a:br>
            <a:r>
              <a:rPr lang="cs-CZ" sz="6200" dirty="0"/>
              <a:t>Životní styl </a:t>
            </a:r>
            <a:br>
              <a:rPr lang="cs-CZ" sz="6200" dirty="0"/>
            </a:br>
            <a:r>
              <a:rPr lang="cs-CZ" sz="6200" dirty="0"/>
              <a:t>20.-30. let</a:t>
            </a:r>
            <a:br>
              <a:rPr lang="cs-CZ" sz="6200" dirty="0"/>
            </a:br>
            <a:endParaRPr lang="cs-CZ" sz="6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E92A55-5F9F-4597-B477-3F5E7C04A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745736"/>
            <a:ext cx="3734014" cy="1572768"/>
          </a:xfrm>
        </p:spPr>
        <p:txBody>
          <a:bodyPr>
            <a:normAutofit/>
          </a:bodyPr>
          <a:lstStyle/>
          <a:p>
            <a:r>
              <a:rPr lang="cs-CZ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Courier New" panose="02070309020205020404" pitchFamily="49" charset="0"/>
              </a:rPr>
              <a:t>Simona Přikrylová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36BC5"/>
          </a:solidFill>
          <a:ln w="38100" cap="rnd">
            <a:solidFill>
              <a:srgbClr val="E36BC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3A0DD-4797-4251-AF02-004619817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r="138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6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DE2A8-78D2-4A93-AE67-4A5604526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40080"/>
            <a:ext cx="3995987" cy="39128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200" dirty="0"/>
              <a:t>KONEC</a:t>
            </a:r>
            <a:br>
              <a:rPr lang="cs-CZ" sz="6200" dirty="0"/>
            </a:br>
            <a:endParaRPr lang="cs-CZ" sz="6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E92A55-5F9F-4597-B477-3F5E7C04A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745736"/>
            <a:ext cx="3734014" cy="1572768"/>
          </a:xfrm>
        </p:spPr>
        <p:txBody>
          <a:bodyPr>
            <a:normAutofit/>
          </a:bodyPr>
          <a:lstStyle/>
          <a:p>
            <a:endParaRPr lang="cs-CZ" dirty="0">
              <a:latin typeface="Yu Gothic UI Light" panose="020B0300000000000000" pitchFamily="34" charset="-128"/>
              <a:ea typeface="Yu Gothic UI Light" panose="020B03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36BC5"/>
          </a:solidFill>
          <a:ln w="38100" cap="rnd">
            <a:solidFill>
              <a:srgbClr val="E36BC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3A0DD-4797-4251-AF02-004619817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r="138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9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BA8BCB-3155-4F3E-B427-D8D75E6A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67" y="2116504"/>
            <a:ext cx="4324477" cy="43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089A7F-2E73-4FD2-AC0A-0562021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v míru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4AB1A-035B-404D-ADFA-F147C2FA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844719" cy="44714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20. léta 20. století 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konec válečného odříkání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hospodářský vzestup </a:t>
            </a: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→ vyšší příjmy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	→ růst osobní spotřeby a životní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	úrovně</a:t>
            </a:r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54443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89A7F-2E73-4FD2-AC0A-0562021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plný zábavy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4AB1A-035B-404D-ADFA-F147C2FA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844719" cy="45634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touha po zábavě (divadla, kina,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	kluby, ...)</a:t>
            </a:r>
          </a:p>
          <a:p>
            <a:pPr marL="914400" lvl="2" indent="0">
              <a:spcBef>
                <a:spcPts val="0"/>
              </a:spcBef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touha po umění v každodenním životě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(architektura, móda, užitné umění,..)</a:t>
            </a:r>
          </a:p>
          <a:p>
            <a:pPr marL="914400" lvl="2" indent="0">
              <a:spcBef>
                <a:spcPts val="0"/>
              </a:spcBef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cs-CZ" sz="3600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→ </a:t>
            </a:r>
            <a:r>
              <a:rPr lang="cs-CZ" sz="2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stěhování do měst </a:t>
            </a: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→ rozvoj velkoměst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AD76F7-215D-4EE1-8849-0E0EE343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58" y="365125"/>
            <a:ext cx="5688077" cy="37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2487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B627ACD-0B41-4FB1-955D-96665833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72" y="107156"/>
            <a:ext cx="4876800" cy="3257550"/>
          </a:xfrm>
          <a:prstGeom prst="rect">
            <a:avLst/>
          </a:prstGeom>
        </p:spPr>
      </p:pic>
      <p:pic>
        <p:nvPicPr>
          <p:cNvPr id="5122" name="Picture 2" descr="White Snow, Sněhurka nebo Sněhulienka - Jaká byla první verze jejího  příběhu? :: Našelycko">
            <a:extLst>
              <a:ext uri="{FF2B5EF4-FFF2-40B4-BE49-F238E27FC236}">
                <a16:creationId xmlns:a16="http://schemas.microsoft.com/office/drawing/2014/main" id="{E232E366-EEE0-4D61-9A3B-DBB0AA96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90" y="3667425"/>
            <a:ext cx="2044170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033914-2AB7-4C2A-B356-0B0E96CD4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947"/>
            <a:ext cx="1428750" cy="3200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089A7F-2E73-4FD2-AC0A-0562021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Ameriky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4AB1A-035B-404D-ADFA-F147C2FA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844719" cy="45634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rozšíření amerických zvyků, způsobů výroby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 výrobků (</a:t>
            </a:r>
            <a:r>
              <a:rPr lang="cs-CZ" sz="26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jeans</a:t>
            </a: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, Coca-cola, seriály...) </a:t>
            </a:r>
          </a:p>
          <a:p>
            <a:pPr marL="0" indent="0">
              <a:spcBef>
                <a:spcPts val="0"/>
              </a:spcBef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vedení domácností (elektrické spotřebiče, ...)</a:t>
            </a:r>
          </a:p>
          <a:p>
            <a:pPr marL="914400" lvl="2" indent="0">
              <a:spcBef>
                <a:spcPts val="0"/>
              </a:spcBef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kultura (hudba -Jazz, film - Hollywood, Oscar,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	 Disney, ...)</a:t>
            </a:r>
          </a:p>
          <a:p>
            <a:pPr marL="914400" lvl="2" indent="0">
              <a:spcBef>
                <a:spcPts val="0"/>
              </a:spcBef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8155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89A7F-2E73-4FD2-AC0A-0562021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ve m</a:t>
            </a:r>
            <a:r>
              <a:rPr lang="cs-CZ" b="1" i="1" dirty="0"/>
              <a:t>ě</a:t>
            </a:r>
            <a:r>
              <a:rPr lang="cs-CZ" dirty="0"/>
              <a:t>st</a:t>
            </a:r>
            <a:r>
              <a:rPr lang="cs-CZ" b="1" i="1" dirty="0"/>
              <a:t>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4AB1A-035B-404D-ADFA-F147C2FA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844719" cy="41327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vysoká úroveň bydlení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    (vybavenost bytů, moderní vily)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zajištěna dopravní infrastruktura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dostupnost škol a místa zaměstnání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bohatý spolkový život (sportovní i zájmový)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015926-C736-4B0B-A8C9-B1C8C471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558" y="246592"/>
            <a:ext cx="570481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865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89A7F-2E73-4FD2-AC0A-0562021C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4AB1A-035B-404D-ADFA-F147C2FA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844719" cy="45634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rozmach nevýrobních živností, zvyšování počtu pracovníků ve službách (státní správa, školství, doprava, obchod, ....)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růst počtu zaměstnanců v průmyslu - nástup levné velkovýroby a  růst spotřeby „módních“ věcí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48E5F5-2BD3-413B-9D47-68C2D780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50" y="124884"/>
            <a:ext cx="8241551" cy="37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739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5F3BA-E645-40DE-9831-CA08631C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547E3-1C9C-499A-A352-B61DB0B4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oblíbené sporty - fotbal, box, cyklistika, automobilové závody, 		    	       turistika, plavání, bruslení  ...	</a:t>
            </a:r>
          </a:p>
          <a:p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zakládání sportovních klubů a spolků</a:t>
            </a:r>
          </a:p>
          <a:p>
            <a:pPr marL="0" indent="0">
              <a:buNone/>
            </a:pPr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	(cyklistický klub, klub mladých tenistů, turistický klub ...) </a:t>
            </a:r>
          </a:p>
          <a:p>
            <a:pPr marL="0" indent="0">
              <a:buNone/>
            </a:pPr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prosazování zdravého životního stylu</a:t>
            </a:r>
          </a:p>
          <a:p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cs-CZ" dirty="0">
                <a:latin typeface="Yu Gothic" panose="020B0400000000000000" pitchFamily="34" charset="-128"/>
                <a:ea typeface="Yu Gothic" panose="020B0400000000000000" pitchFamily="34" charset="-128"/>
              </a:rPr>
              <a:t>obnovení Olympijských her	- Belgie, </a:t>
            </a:r>
            <a:r>
              <a:rPr lang="cs-CZ" b="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1920</a:t>
            </a:r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cs-CZ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AutoShape 2" descr="Olympijská vlajka – Wikipedie">
            <a:extLst>
              <a:ext uri="{FF2B5EF4-FFF2-40B4-BE49-F238E27FC236}">
                <a16:creationId xmlns:a16="http://schemas.microsoft.com/office/drawing/2014/main" id="{98F688A6-DBFC-4108-9E13-0C19B76A7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Olympijská vlajka – Wikipedie">
            <a:extLst>
              <a:ext uri="{FF2B5EF4-FFF2-40B4-BE49-F238E27FC236}">
                <a16:creationId xmlns:a16="http://schemas.microsoft.com/office/drawing/2014/main" id="{AFE20488-5947-4D51-A077-660493E09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719438-6F07-47A3-A842-497BFA4E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4" y="4328730"/>
            <a:ext cx="3571876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998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AA693-0626-4463-8F2E-958B76A4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</a:t>
            </a:r>
            <a:r>
              <a:rPr lang="cs-CZ" b="1" i="1" dirty="0">
                <a:latin typeface="Copperplate Gothic Light" panose="020E0507020206020404" pitchFamily="34" charset="0"/>
              </a:rPr>
              <a:t>ř</a:t>
            </a:r>
            <a:r>
              <a:rPr lang="cs-CZ" dirty="0"/>
              <a:t>ská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8FD66-6E4F-41C0-91E7-8D61DB0E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30. léta 20. století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po mnohaletém soustavném růstu – krach na newyorské burze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							24. 10. 1929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prudký nárůst nezaměstnanosti (podpora, poukázky na jídlo, státní půjčky, ...) → sociální změny (hlavou rodiny žena), chudoba i ve střední vrstvě.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E8DDF6-6356-4F1D-B311-75EBA199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503" y="6284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033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29E66-6D2C-44F9-BBCA-FE0E7075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A1583-49DD-451F-89DF-43215B48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HART-DAVIS, Adam. 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Dějiny.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3. vyd. Knižní klub, 2014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olidFill>
                  <a:srgbClr val="000000"/>
                </a:solidFill>
                <a:latin typeface="Source Sans Pro"/>
              </a:rPr>
              <a:t>Učebnice dějepisu pro 9. ročník (str. 30, 31)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olidFill>
                  <a:srgbClr val="D31C6F"/>
                </a:solidFill>
                <a:latin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https://plzenoviny.cz/zlata-dvacata-leta-bezstarostny-zivotni-styl-plny-hudby-alkoholu-a-kratkych-sukni/</a:t>
            </a:r>
            <a:endParaRPr lang="cs-CZ" sz="2400" dirty="0">
              <a:solidFill>
                <a:srgbClr val="D31C6F"/>
              </a:solidFill>
              <a:latin typeface="Source Sans Pro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olidFill>
                  <a:srgbClr val="D31C6F"/>
                </a:solidFill>
                <a:latin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http://www.scheufler.cz/cs-CZ/fotohistorie/fotoarchiv,zivotni-styl-kolem-1930,90.html</a:t>
            </a:r>
            <a:endParaRPr lang="cs-CZ" sz="2400" dirty="0">
              <a:solidFill>
                <a:srgbClr val="D31C6F"/>
              </a:solidFill>
              <a:latin typeface="Source Sans Pro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olidFill>
                  <a:srgbClr val="D31C6F"/>
                </a:solidFill>
                <a:latin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https://wave.rozhlas.cz/zeny-v-kalhotach-o-mode-20-a-30-let-s-katerinou-pioreckou-5224017</a:t>
            </a:r>
            <a:endParaRPr lang="cs-CZ" sz="2400" dirty="0">
              <a:solidFill>
                <a:srgbClr val="D31C6F"/>
              </a:solidFill>
              <a:latin typeface="Source Sans Pro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olidFill>
                <a:srgbClr val="E36BC5"/>
              </a:solidFill>
              <a:latin typeface="Source Sans Pro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olidFill>
                <a:srgbClr val="E36BC5"/>
              </a:solidFill>
              <a:latin typeface="Source Sans Pro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400" dirty="0">
              <a:solidFill>
                <a:srgbClr val="E36BC5"/>
              </a:solidFill>
              <a:latin typeface="Source Sans Pro"/>
            </a:endParaRPr>
          </a:p>
          <a:p>
            <a:pPr>
              <a:lnSpc>
                <a:spcPct val="90000"/>
              </a:lnSpc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E36BC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E36BC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olidFill>
                <a:srgbClr val="E36BC5"/>
              </a:solidFill>
              <a:latin typeface="Source Sans Pro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E36BC5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7986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6911</TotalTime>
  <Words>360</Words>
  <Application>Microsoft Office PowerPoint</Application>
  <PresentationFormat>Širokoúhlá obrazovka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Yu Gothic</vt:lpstr>
      <vt:lpstr>Yu Gothic UI Light</vt:lpstr>
      <vt:lpstr>Arial</vt:lpstr>
      <vt:lpstr>Copperplate Gothic Light</vt:lpstr>
      <vt:lpstr>Modern Love</vt:lpstr>
      <vt:lpstr>Source Sans Pro</vt:lpstr>
      <vt:lpstr>The Hand</vt:lpstr>
      <vt:lpstr>SketchyVTI</vt:lpstr>
      <vt:lpstr>   Životní styl  20.-30. let </vt:lpstr>
      <vt:lpstr>Život v míru</vt:lpstr>
      <vt:lpstr>Život plný zábavy</vt:lpstr>
      <vt:lpstr>Vliv Ameriky</vt:lpstr>
      <vt:lpstr>Život ve městě</vt:lpstr>
      <vt:lpstr>Práce</vt:lpstr>
      <vt:lpstr>Sport</vt:lpstr>
      <vt:lpstr>Hospodářská krize</vt:lpstr>
      <vt:lpstr>Zdroje</vt:lpstr>
      <vt:lpstr>KONEC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Životní styl 20.-30. let</dc:title>
  <dc:creator>mlls</dc:creator>
  <cp:lastModifiedBy> </cp:lastModifiedBy>
  <cp:revision>51</cp:revision>
  <dcterms:created xsi:type="dcterms:W3CDTF">2020-11-12T09:18:58Z</dcterms:created>
  <dcterms:modified xsi:type="dcterms:W3CDTF">2020-11-20T15:38:21Z</dcterms:modified>
</cp:coreProperties>
</file>