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7" r:id="rId4"/>
    <p:sldId id="263" r:id="rId5"/>
    <p:sldId id="265" r:id="rId6"/>
    <p:sldId id="269" r:id="rId7"/>
    <p:sldId id="262" r:id="rId8"/>
    <p:sldId id="270" r:id="rId9"/>
    <p:sldId id="258" r:id="rId10"/>
    <p:sldId id="264" r:id="rId11"/>
    <p:sldId id="260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703" autoAdjust="0"/>
    <p:restoredTop sz="94660"/>
  </p:normalViewPr>
  <p:slideViewPr>
    <p:cSldViewPr>
      <p:cViewPr varScale="1">
        <p:scale>
          <a:sx n="83" d="100"/>
          <a:sy n="83" d="100"/>
        </p:scale>
        <p:origin x="-160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22F26-80BA-4FC7-BE05-4E212E320A2C}" type="datetimeFigureOut">
              <a:rPr lang="cs-CZ" smtClean="0"/>
              <a:pPr/>
              <a:t>03.02.2021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61F2D-D10F-4D0F-84F1-51D87E732C7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7814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6CC0-D8A4-497F-A058-EB07A07A3A2F}" type="datetimeFigureOut">
              <a:rPr lang="cs-CZ" smtClean="0"/>
              <a:pPr/>
              <a:t>03.02.2021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FC4E-786B-4378-A5F6-0CC805ADCE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1831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6CC0-D8A4-497F-A058-EB07A07A3A2F}" type="datetimeFigureOut">
              <a:rPr lang="cs-CZ" smtClean="0"/>
              <a:pPr/>
              <a:t>03.02.2021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FC4E-786B-4378-A5F6-0CC805ADCE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3365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6CC0-D8A4-497F-A058-EB07A07A3A2F}" type="datetimeFigureOut">
              <a:rPr lang="cs-CZ" smtClean="0"/>
              <a:pPr/>
              <a:t>03.02.2021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FC4E-786B-4378-A5F6-0CC805ADCE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5302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6CC0-D8A4-497F-A058-EB07A07A3A2F}" type="datetimeFigureOut">
              <a:rPr lang="cs-CZ" smtClean="0"/>
              <a:pPr/>
              <a:t>03.02.2021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FC4E-786B-4378-A5F6-0CC805ADCE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7227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6CC0-D8A4-497F-A058-EB07A07A3A2F}" type="datetimeFigureOut">
              <a:rPr lang="cs-CZ" smtClean="0"/>
              <a:pPr/>
              <a:t>03.02.2021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FC4E-786B-4378-A5F6-0CC805ADCE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9919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6CC0-D8A4-497F-A058-EB07A07A3A2F}" type="datetimeFigureOut">
              <a:rPr lang="cs-CZ" smtClean="0"/>
              <a:pPr/>
              <a:t>03.02.2021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FC4E-786B-4378-A5F6-0CC805ADCE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2698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6CC0-D8A4-497F-A058-EB07A07A3A2F}" type="datetimeFigureOut">
              <a:rPr lang="cs-CZ" smtClean="0"/>
              <a:pPr/>
              <a:t>03.02.2021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FC4E-786B-4378-A5F6-0CC805ADCE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0458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6CC0-D8A4-497F-A058-EB07A07A3A2F}" type="datetimeFigureOut">
              <a:rPr lang="cs-CZ" smtClean="0"/>
              <a:pPr/>
              <a:t>03.02.2021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FC4E-786B-4378-A5F6-0CC805ADCE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0303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6CC0-D8A4-497F-A058-EB07A07A3A2F}" type="datetimeFigureOut">
              <a:rPr lang="cs-CZ" smtClean="0"/>
              <a:pPr/>
              <a:t>03.02.2021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FC4E-786B-4378-A5F6-0CC805ADCE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2969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6CC0-D8A4-497F-A058-EB07A07A3A2F}" type="datetimeFigureOut">
              <a:rPr lang="cs-CZ" smtClean="0"/>
              <a:pPr/>
              <a:t>03.02.2021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FC4E-786B-4378-A5F6-0CC805ADCE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7937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6CC0-D8A4-497F-A058-EB07A07A3A2F}" type="datetimeFigureOut">
              <a:rPr lang="cs-CZ" smtClean="0"/>
              <a:pPr/>
              <a:t>03.02.2021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FC4E-786B-4378-A5F6-0CC805ADCE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0468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96CC0-D8A4-497F-A058-EB07A07A3A2F}" type="datetimeFigureOut">
              <a:rPr lang="cs-CZ" smtClean="0"/>
              <a:pPr/>
              <a:t>03.02.2021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9FC4E-786B-4378-A5F6-0CC805ADCE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67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alonmody.cz/blog/4_moda-20-let.html" TargetMode="External"/><Relationship Id="rId3" Type="http://schemas.openxmlformats.org/officeDocument/2006/relationships/hyperlink" Target="http://www.financeproradost.cz/lide/hana-podolska-ceska-coco-chanel" TargetMode="External"/><Relationship Id="rId7" Type="http://schemas.openxmlformats.org/officeDocument/2006/relationships/hyperlink" Target="https://www.marianne.cz/clanek/prvni-republika-moda-zrozeni-moderni-zeny" TargetMode="External"/><Relationship Id="rId2" Type="http://schemas.openxmlformats.org/officeDocument/2006/relationships/hyperlink" Target="https://www.womanonly.cz/moda-20-let-v-cem-nas-nejvice-okouzluj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ovinky.cz/zena/styl/clanek/coco-chanel-mela-i-temnou-cast-zivota-40041295" TargetMode="External"/><Relationship Id="rId5" Type="http://schemas.openxmlformats.org/officeDocument/2006/relationships/hyperlink" Target="https://www.idnes.cz/onadnes/moda/hana-podolska-ceska-coco-chanel-navrharka-filmovych-hvezd-sila-pro-manzelky-prezidentu.A180201_140635_modni-trendy_kace" TargetMode="External"/><Relationship Id="rId4" Type="http://schemas.openxmlformats.org/officeDocument/2006/relationships/hyperlink" Target="https://prozeny.blesk.cz/clanek/pro-zeny-laska-a-vztahy/573721/hana-podolska-oblekala-prvni-damy-i-herecky-ale-za-uspech-tvrde-zaplatila.html" TargetMode="External"/><Relationship Id="rId9" Type="http://schemas.openxmlformats.org/officeDocument/2006/relationships/hyperlink" Target="https://www.superevent.cz/detail/20-30-leta-charleston-sw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52" y="11760"/>
            <a:ext cx="9158051" cy="684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800" dirty="0" smtClean="0">
                <a:solidFill>
                  <a:srgbClr val="FF0000"/>
                </a:solidFill>
              </a:rPr>
              <a:t>Móda</a:t>
            </a:r>
            <a:endParaRPr lang="cs-CZ" sz="8800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cs-CZ" sz="10100" dirty="0" smtClean="0">
                <a:solidFill>
                  <a:srgbClr val="FF0000"/>
                </a:solidFill>
              </a:rPr>
              <a:t>20. </a:t>
            </a:r>
            <a:r>
              <a:rPr lang="cs-CZ" sz="10100" dirty="0">
                <a:solidFill>
                  <a:srgbClr val="FF0000"/>
                </a:solidFill>
              </a:rPr>
              <a:t>a</a:t>
            </a:r>
            <a:r>
              <a:rPr lang="cs-CZ" sz="10100" dirty="0" smtClean="0">
                <a:solidFill>
                  <a:srgbClr val="FF0000"/>
                </a:solidFill>
              </a:rPr>
              <a:t> 30. let 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Anna Kovářová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4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9770" y="4508047"/>
            <a:ext cx="1764229" cy="234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08047"/>
            <a:ext cx="1547664" cy="213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3250704" cy="1066130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rgbClr val="FF0000"/>
                </a:solidFill>
              </a:rPr>
              <a:t>Zábava</a:t>
            </a:r>
            <a:endParaRPr lang="cs-CZ" sz="6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</a:t>
            </a:r>
            <a:r>
              <a:rPr lang="cs-CZ" sz="2800" dirty="0" smtClean="0"/>
              <a:t>o </a:t>
            </a:r>
            <a:r>
              <a:rPr lang="cs-CZ" sz="2800" dirty="0"/>
              <a:t>nové republiky měla vstupovat „nová žena“ – moderní, </a:t>
            </a:r>
            <a:r>
              <a:rPr lang="cs-CZ" sz="2800" dirty="0" smtClean="0"/>
              <a:t>sportovní a samostatná</a:t>
            </a:r>
          </a:p>
          <a:p>
            <a:r>
              <a:rPr lang="cs-CZ" sz="2800" dirty="0"/>
              <a:t>v</a:t>
            </a:r>
            <a:r>
              <a:rPr lang="cs-CZ" sz="2800" dirty="0" smtClean="0"/>
              <a:t>e </a:t>
            </a:r>
            <a:r>
              <a:rPr lang="cs-CZ" sz="2800" dirty="0"/>
              <a:t>dne se </a:t>
            </a:r>
            <a:r>
              <a:rPr lang="cs-CZ" sz="2800" dirty="0" smtClean="0"/>
              <a:t>oblékalo </a:t>
            </a:r>
            <a:r>
              <a:rPr lang="cs-CZ" sz="2800" dirty="0"/>
              <a:t>v duchu francouzské elegance a anglické </a:t>
            </a:r>
            <a:r>
              <a:rPr lang="cs-CZ" sz="2800" dirty="0" smtClean="0"/>
              <a:t>jednoduchosti</a:t>
            </a:r>
          </a:p>
          <a:p>
            <a:r>
              <a:rPr lang="cs-CZ" sz="2800" dirty="0"/>
              <a:t>p</a:t>
            </a:r>
            <a:r>
              <a:rPr lang="cs-CZ" sz="2800" dirty="0" smtClean="0"/>
              <a:t>o </a:t>
            </a:r>
            <a:r>
              <a:rPr lang="cs-CZ" sz="2800" dirty="0"/>
              <a:t>večerech </a:t>
            </a:r>
            <a:r>
              <a:rPr lang="cs-CZ" sz="2800" dirty="0" smtClean="0"/>
              <a:t>se tančil charleston </a:t>
            </a:r>
            <a:r>
              <a:rPr lang="cs-CZ" sz="2800" dirty="0"/>
              <a:t>v bohatě zdobených šatech, kterým tanec dal jméno „</a:t>
            </a:r>
            <a:r>
              <a:rPr lang="cs-CZ" sz="2800" dirty="0" err="1"/>
              <a:t>charlestonky</a:t>
            </a:r>
            <a:r>
              <a:rPr lang="cs-CZ" sz="2800" dirty="0"/>
              <a:t>“.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1402" y="332656"/>
            <a:ext cx="1852597" cy="123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8778"/>
            <a:ext cx="1839921" cy="148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3476028" cy="230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3001" y="5005841"/>
            <a:ext cx="1980828" cy="13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89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solidFill>
                  <a:srgbClr val="FF0000"/>
                </a:solidFill>
              </a:rPr>
              <a:t>Zdroje</a:t>
            </a:r>
            <a:endParaRPr lang="cs-CZ" sz="6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/>
              <a:t>k</a:t>
            </a:r>
            <a:r>
              <a:rPr lang="cs-CZ" sz="1200" dirty="0" smtClean="0"/>
              <a:t>nihy</a:t>
            </a:r>
          </a:p>
          <a:p>
            <a:r>
              <a:rPr lang="cs-CZ" sz="1200" dirty="0" smtClean="0"/>
              <a:t>babička</a:t>
            </a:r>
          </a:p>
          <a:p>
            <a:r>
              <a:rPr lang="cs-CZ" sz="1200" dirty="0">
                <a:hlinkClick r:id="rId2"/>
              </a:rPr>
              <a:t>https://www.womanonly.cz/moda-20-let-v-cem-nas-nejvice-okouzluje</a:t>
            </a:r>
            <a:r>
              <a:rPr lang="cs-CZ" sz="1200" dirty="0" smtClean="0">
                <a:hlinkClick r:id="rId2"/>
              </a:rPr>
              <a:t>/</a:t>
            </a:r>
            <a:endParaRPr lang="cs-CZ" sz="1200" dirty="0" smtClean="0"/>
          </a:p>
          <a:p>
            <a:r>
              <a:rPr lang="cs-CZ" sz="1200" dirty="0">
                <a:hlinkClick r:id="rId3"/>
              </a:rPr>
              <a:t>http://</a:t>
            </a:r>
            <a:r>
              <a:rPr lang="cs-CZ" sz="1200" dirty="0" smtClean="0">
                <a:hlinkClick r:id="rId3"/>
              </a:rPr>
              <a:t>www.financeproradost.cz/lide/hana-podolska-ceska-coco-chanel</a:t>
            </a:r>
            <a:endParaRPr lang="cs-CZ" sz="1200" dirty="0" smtClean="0"/>
          </a:p>
          <a:p>
            <a:r>
              <a:rPr lang="cs-CZ" sz="1200" dirty="0"/>
              <a:t>https://www.studentpoint.cz/2011/12/30/o-slavne-minulosti-ceske-mody/</a:t>
            </a:r>
            <a:endParaRPr lang="cs-CZ" sz="1200" dirty="0" smtClean="0"/>
          </a:p>
          <a:p>
            <a:r>
              <a:rPr lang="cs-CZ" sz="1200" dirty="0">
                <a:hlinkClick r:id="rId4"/>
              </a:rPr>
              <a:t>https://</a:t>
            </a:r>
            <a:r>
              <a:rPr lang="cs-CZ" sz="1200" dirty="0" smtClean="0">
                <a:hlinkClick r:id="rId4"/>
              </a:rPr>
              <a:t>prozeny.blesk.cz/clanek/pro-zeny-laska-a-vztahy/573721/hana-podolska-oblekala-prvni-damy-i-herecky-ale-za-uspech-tvrde-zaplatila.html</a:t>
            </a:r>
            <a:endParaRPr lang="cs-CZ" sz="1200" dirty="0" smtClean="0"/>
          </a:p>
          <a:p>
            <a:r>
              <a:rPr lang="cs-CZ" sz="1200" dirty="0">
                <a:hlinkClick r:id="rId5"/>
              </a:rPr>
              <a:t>https://</a:t>
            </a:r>
            <a:r>
              <a:rPr lang="cs-CZ" sz="1200" dirty="0" smtClean="0">
                <a:hlinkClick r:id="rId5"/>
              </a:rPr>
              <a:t>www.idnes.cz/onadnes/moda/hana-podolska-ceska-coco-chanel-navrharka-filmovych-hvezd-sila-pro-manzelky-prezidentu.A180201_140635_modni-trendy_kace</a:t>
            </a:r>
            <a:endParaRPr lang="cs-CZ" sz="1200" dirty="0" smtClean="0"/>
          </a:p>
          <a:p>
            <a:r>
              <a:rPr lang="cs-CZ" sz="1200" dirty="0">
                <a:hlinkClick r:id="rId6"/>
              </a:rPr>
              <a:t>https://</a:t>
            </a:r>
            <a:r>
              <a:rPr lang="cs-CZ" sz="1200" dirty="0" smtClean="0">
                <a:hlinkClick r:id="rId6"/>
              </a:rPr>
              <a:t>www.novinky.cz/zena/styl/clanek/coco-chanel-mela-i-temnou-cast-zivota-40041295</a:t>
            </a:r>
            <a:endParaRPr lang="cs-CZ" sz="1200" dirty="0" smtClean="0"/>
          </a:p>
          <a:p>
            <a:r>
              <a:rPr lang="cs-CZ" sz="1200" dirty="0">
                <a:hlinkClick r:id="rId7"/>
              </a:rPr>
              <a:t>https://</a:t>
            </a:r>
            <a:r>
              <a:rPr lang="cs-CZ" sz="1200" dirty="0" smtClean="0">
                <a:hlinkClick r:id="rId7"/>
              </a:rPr>
              <a:t>www.marianne.cz/clanek/prvni-republika-moda-zrozeni-moderni-zeny</a:t>
            </a:r>
            <a:endParaRPr lang="cs-CZ" sz="1200" dirty="0" smtClean="0"/>
          </a:p>
          <a:p>
            <a:r>
              <a:rPr lang="cs-CZ" sz="1200" dirty="0">
                <a:hlinkClick r:id="rId8"/>
              </a:rPr>
              <a:t>https://</a:t>
            </a:r>
            <a:r>
              <a:rPr lang="cs-CZ" sz="1200" dirty="0" smtClean="0">
                <a:hlinkClick r:id="rId8"/>
              </a:rPr>
              <a:t>salonmody.cz/blog/4_moda-20-let.html</a:t>
            </a:r>
            <a:endParaRPr lang="cs-CZ" sz="1200" dirty="0" smtClean="0"/>
          </a:p>
          <a:p>
            <a:r>
              <a:rPr lang="cs-CZ" sz="1200" dirty="0">
                <a:hlinkClick r:id="rId9"/>
              </a:rPr>
              <a:t>https://</a:t>
            </a:r>
            <a:r>
              <a:rPr lang="cs-CZ" sz="1200" dirty="0" smtClean="0">
                <a:hlinkClick r:id="rId9"/>
              </a:rPr>
              <a:t>www.superevent.cz/detail/20-30-leta-charleston-swing</a:t>
            </a:r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xmlns="" val="14042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48680"/>
            <a:ext cx="2469902" cy="154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2806" y="1767515"/>
            <a:ext cx="1482852" cy="195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5845" y="4265712"/>
            <a:ext cx="182053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0" y="9919"/>
            <a:ext cx="948233" cy="197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rgbClr val="FF0000"/>
                </a:solidFill>
              </a:rPr>
              <a:t>Proměnlivá móda u žen</a:t>
            </a:r>
            <a:endParaRPr lang="cs-CZ" sz="6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7654" y="2060848"/>
            <a:ext cx="8082136" cy="4941168"/>
          </a:xfrm>
        </p:spPr>
        <p:txBody>
          <a:bodyPr>
            <a:normAutofit lnSpcReduction="10000"/>
          </a:bodyPr>
          <a:lstStyle/>
          <a:p>
            <a:r>
              <a:rPr lang="cs-CZ" sz="1800" dirty="0" smtClean="0"/>
              <a:t>móda dvacátých let se nese ve znamení uvolněnosti, pohodlnosti a značného zjednodušení od předchozích období</a:t>
            </a:r>
          </a:p>
          <a:p>
            <a:r>
              <a:rPr lang="cs-CZ" sz="1800" dirty="0" smtClean="0"/>
              <a:t>přichází </a:t>
            </a:r>
            <a:r>
              <a:rPr lang="cs-CZ" sz="1800" dirty="0" err="1" smtClean="0"/>
              <a:t>Coco</a:t>
            </a:r>
            <a:r>
              <a:rPr lang="cs-CZ" sz="1800" dirty="0" smtClean="0"/>
              <a:t> Chanel, která odstranila z módy spodničky a korzety </a:t>
            </a:r>
          </a:p>
          <a:p>
            <a:r>
              <a:rPr lang="cs-CZ" sz="1800" dirty="0" smtClean="0"/>
              <a:t>v dámské módě se také objevují kalhoty, saka a kravaty</a:t>
            </a:r>
          </a:p>
          <a:p>
            <a:r>
              <a:rPr lang="cs-CZ" sz="1800" dirty="0" smtClean="0"/>
              <a:t>na sport jsou nošeny především kalhoty a kalhotové sukně, na jízdu na koni nově vzniklé dámské rajtky, za něž ženy rovněž vděčí </a:t>
            </a:r>
            <a:r>
              <a:rPr lang="cs-CZ" sz="1800" dirty="0" err="1" smtClean="0"/>
              <a:t>Coco</a:t>
            </a:r>
            <a:r>
              <a:rPr lang="cs-CZ" sz="1800" dirty="0" smtClean="0"/>
              <a:t> Chanel</a:t>
            </a:r>
          </a:p>
          <a:p>
            <a:r>
              <a:rPr lang="cs-CZ" sz="1800" dirty="0" smtClean="0"/>
              <a:t>hlavními vzory na látkách jsou jednoduché kombinace barev, geometrické tvary, ale také africké a egyptské motivy, egyptské motivy se začaly využívat díky objeveným vykopávkám v egyptských pyramidách -  </a:t>
            </a:r>
            <a:r>
              <a:rPr lang="cs-CZ" sz="1800" dirty="0"/>
              <a:t>t</a:t>
            </a:r>
            <a:r>
              <a:rPr lang="cs-CZ" sz="1800" dirty="0" smtClean="0"/>
              <a:t>yto motivy se také objevují na </a:t>
            </a:r>
            <a:r>
              <a:rPr lang="cs-CZ" sz="1800" dirty="0" smtClean="0"/>
              <a:t>doplňcích, </a:t>
            </a:r>
            <a:r>
              <a:rPr lang="cs-CZ" sz="1800" dirty="0" smtClean="0"/>
              <a:t>a to zejména na náušnicích, náramcích či náhrdelnících</a:t>
            </a:r>
          </a:p>
          <a:p>
            <a:r>
              <a:rPr lang="cs-CZ" sz="1800" dirty="0" smtClean="0"/>
              <a:t>dvacátá léta upřednostňují dívky s chlapeckou postavou, na které výborně vyniká rovný střih šatů</a:t>
            </a:r>
          </a:p>
          <a:p>
            <a:r>
              <a:rPr lang="cs-CZ" sz="1800" dirty="0" smtClean="0"/>
              <a:t> prsa, pas a boky se v módě vytrácejí</a:t>
            </a:r>
          </a:p>
          <a:p>
            <a:r>
              <a:rPr lang="cs-CZ" sz="1800" dirty="0"/>
              <a:t>ze šatů zmizely rukávy a nahradila je </a:t>
            </a:r>
            <a:r>
              <a:rPr lang="cs-CZ" sz="1800" dirty="0" smtClean="0"/>
              <a:t>ramínka </a:t>
            </a:r>
          </a:p>
          <a:p>
            <a:r>
              <a:rPr lang="cs-CZ" sz="1800" dirty="0"/>
              <a:t>d</a:t>
            </a:r>
            <a:r>
              <a:rPr lang="cs-CZ" sz="1800" dirty="0" smtClean="0"/>
              <a:t>o </a:t>
            </a:r>
            <a:r>
              <a:rPr lang="cs-CZ" sz="1800" dirty="0"/>
              <a:t>popředí se dostává sportovní oblečení, krátké šortky, tílko a </a:t>
            </a:r>
            <a:r>
              <a:rPr lang="cs-CZ" sz="1800" dirty="0" smtClean="0"/>
              <a:t>pásek</a:t>
            </a:r>
          </a:p>
          <a:p>
            <a:r>
              <a:rPr lang="cs-CZ" sz="1800" dirty="0"/>
              <a:t>m</a:t>
            </a:r>
            <a:r>
              <a:rPr lang="cs-CZ" sz="1800" dirty="0" smtClean="0"/>
              <a:t>ódními </a:t>
            </a:r>
            <a:r>
              <a:rPr lang="cs-CZ" sz="1800" dirty="0"/>
              <a:t>barvy stávají hnědá, béžová a šedá</a:t>
            </a:r>
          </a:p>
        </p:txBody>
      </p:sp>
    </p:spTree>
    <p:extLst>
      <p:ext uri="{BB962C8B-B14F-4D97-AF65-F5344CB8AC3E}">
        <p14:creationId xmlns:p14="http://schemas.microsoft.com/office/powerpoint/2010/main" xmlns="" val="28067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3904" y="4740239"/>
            <a:ext cx="1599820" cy="21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</a:t>
            </a:r>
            <a:r>
              <a:rPr lang="cs-CZ" sz="6000" dirty="0" err="1" smtClean="0">
                <a:solidFill>
                  <a:srgbClr val="FF0000"/>
                </a:solidFill>
              </a:rPr>
              <a:t>Coco</a:t>
            </a:r>
            <a:r>
              <a:rPr lang="cs-CZ" sz="6000" dirty="0" smtClean="0">
                <a:solidFill>
                  <a:srgbClr val="FF0000"/>
                </a:solidFill>
              </a:rPr>
              <a:t> Chanel</a:t>
            </a:r>
            <a:endParaRPr lang="cs-CZ" sz="6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2298926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/>
              <a:t>p</a:t>
            </a:r>
            <a:r>
              <a:rPr lang="cs-CZ" sz="2000" dirty="0" smtClean="0"/>
              <a:t>ro </a:t>
            </a:r>
            <a:r>
              <a:rPr lang="cs-CZ" sz="2000" dirty="0"/>
              <a:t>dvacátá léta je typický trend </a:t>
            </a:r>
            <a:r>
              <a:rPr lang="cs-CZ" sz="2000" dirty="0" smtClean="0"/>
              <a:t>pohodlnosti</a:t>
            </a:r>
          </a:p>
          <a:p>
            <a:r>
              <a:rPr lang="cs-CZ" sz="2000" dirty="0"/>
              <a:t>u</a:t>
            </a:r>
            <a:r>
              <a:rPr lang="cs-CZ" sz="2000" dirty="0" smtClean="0"/>
              <a:t>pouští </a:t>
            </a:r>
            <a:r>
              <a:rPr lang="cs-CZ" sz="2000" dirty="0"/>
              <a:t>se od korzetů a dlouhých </a:t>
            </a:r>
            <a:r>
              <a:rPr lang="cs-CZ" sz="2000" dirty="0" smtClean="0"/>
              <a:t>šatů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růkopnicí </a:t>
            </a:r>
            <a:r>
              <a:rPr lang="cs-CZ" sz="2000" dirty="0"/>
              <a:t>zkracování sukní byla </a:t>
            </a:r>
            <a:r>
              <a:rPr lang="cs-CZ" sz="2000" dirty="0" err="1"/>
              <a:t>Coco</a:t>
            </a:r>
            <a:r>
              <a:rPr lang="cs-CZ" sz="2000" dirty="0"/>
              <a:t> </a:t>
            </a:r>
            <a:r>
              <a:rPr lang="cs-CZ" sz="2000" dirty="0" smtClean="0"/>
              <a:t>Chanel</a:t>
            </a:r>
          </a:p>
          <a:p>
            <a:r>
              <a:rPr lang="cs-CZ" sz="2000" dirty="0" smtClean="0"/>
              <a:t>později</a:t>
            </a:r>
            <a:r>
              <a:rPr lang="cs-CZ" sz="2000" dirty="0"/>
              <a:t>, ve dvacátých letech, uvedla </a:t>
            </a:r>
            <a:r>
              <a:rPr lang="cs-CZ" sz="2000" dirty="0" err="1"/>
              <a:t>Coco</a:t>
            </a:r>
            <a:r>
              <a:rPr lang="cs-CZ" sz="2000" dirty="0"/>
              <a:t> Chanel na módní trh kolekci šatů nesoucí název „malé černé“, které vzbudily obrovský rozruch díky razantnímu </a:t>
            </a:r>
            <a:r>
              <a:rPr lang="cs-CZ" sz="2000" dirty="0" smtClean="0"/>
              <a:t>zkrácení</a:t>
            </a:r>
          </a:p>
          <a:p>
            <a:r>
              <a:rPr lang="cs-CZ" sz="2000" dirty="0"/>
              <a:t>j</a:t>
            </a:r>
            <a:r>
              <a:rPr lang="cs-CZ" sz="2000" dirty="0" smtClean="0"/>
              <a:t>ako </a:t>
            </a:r>
            <a:r>
              <a:rPr lang="cs-CZ" sz="2000" dirty="0"/>
              <a:t>první návrhářka nechala odhalit ženská kolena a časopis </a:t>
            </a:r>
            <a:r>
              <a:rPr lang="cs-CZ" sz="2000" dirty="0" err="1"/>
              <a:t>Vogue</a:t>
            </a:r>
            <a:r>
              <a:rPr lang="cs-CZ" sz="2000" dirty="0"/>
              <a:t> tehdy napsal, že jde o „novou uniformu moderní ženy</a:t>
            </a:r>
            <a:r>
              <a:rPr lang="cs-CZ" sz="2000" dirty="0" smtClean="0"/>
              <a:t>“</a:t>
            </a:r>
            <a:endParaRPr lang="cs-CZ" sz="2000" dirty="0"/>
          </a:p>
          <a:p>
            <a:endParaRPr lang="cs-CZ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57" y="404664"/>
            <a:ext cx="2985908" cy="167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72391" cy="33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6799485" y="1815147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5364088" y="16288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„malé černé“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472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3" y="0"/>
            <a:ext cx="2118706" cy="141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5734" y="0"/>
            <a:ext cx="2118266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rgbClr val="FF0000"/>
                </a:solidFill>
              </a:rPr>
              <a:t>Hana Podolská</a:t>
            </a:r>
            <a:endParaRPr lang="cs-CZ" sz="6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44824"/>
            <a:ext cx="8881232" cy="5257800"/>
          </a:xfrm>
        </p:spPr>
        <p:txBody>
          <a:bodyPr>
            <a:noAutofit/>
          </a:bodyPr>
          <a:lstStyle/>
          <a:p>
            <a:r>
              <a:rPr lang="cs-CZ" sz="1600" dirty="0" smtClean="0"/>
              <a:t>říkalo </a:t>
            </a:r>
            <a:r>
              <a:rPr lang="cs-CZ" sz="1600" dirty="0"/>
              <a:t>se jí česká </a:t>
            </a:r>
            <a:r>
              <a:rPr lang="cs-CZ" sz="1600" dirty="0" err="1"/>
              <a:t>Coco</a:t>
            </a:r>
            <a:r>
              <a:rPr lang="cs-CZ" sz="1600" dirty="0"/>
              <a:t> </a:t>
            </a:r>
            <a:r>
              <a:rPr lang="cs-CZ" sz="1600" dirty="0" smtClean="0"/>
              <a:t>Chanel</a:t>
            </a:r>
          </a:p>
          <a:p>
            <a:r>
              <a:rPr lang="cs-CZ" sz="1600" dirty="0"/>
              <a:t>začínala velmi skromně, pouze se dvěma </a:t>
            </a:r>
            <a:r>
              <a:rPr lang="cs-CZ" sz="1600" dirty="0" smtClean="0"/>
              <a:t>švadlenami, firmě se ale </a:t>
            </a:r>
            <a:r>
              <a:rPr lang="cs-CZ" sz="1600" dirty="0"/>
              <a:t>dařilo, a tak se mohla rodina přestěhovat do luxusního bytu v paláci Lucerna na Václavském náměstí, kde si Podolská otevřela první opravdový módní salón, který dostal název Modelový dům Hany Podolské</a:t>
            </a:r>
          </a:p>
          <a:p>
            <a:r>
              <a:rPr lang="cs-CZ" sz="1600" dirty="0"/>
              <a:t>manžel ji všemožně podporoval, a tak dokonce nechal malování a začal pracovat ve firmě své ženy, což na počátku minulého století rozhodně nebylo </a:t>
            </a:r>
            <a:r>
              <a:rPr lang="cs-CZ" sz="1600" dirty="0" smtClean="0"/>
              <a:t>běžné</a:t>
            </a:r>
          </a:p>
          <a:p>
            <a:r>
              <a:rPr lang="cs-CZ" sz="1600" dirty="0"/>
              <a:t>š</a:t>
            </a:r>
            <a:r>
              <a:rPr lang="cs-CZ" sz="1600" dirty="0" smtClean="0"/>
              <a:t>vadlena</a:t>
            </a:r>
            <a:r>
              <a:rPr lang="cs-CZ" sz="1600" dirty="0"/>
              <a:t>, která z malé krejčovské dílny vytvořila prvorepublikový vyhlášený módní salon, v němž si nechávaly šít hvězdy filmového nebe i manželky našich </a:t>
            </a:r>
            <a:r>
              <a:rPr lang="cs-CZ" sz="1600" dirty="0" smtClean="0"/>
              <a:t>prezidentů (např.  </a:t>
            </a:r>
            <a:r>
              <a:rPr lang="cs-CZ" sz="1600" dirty="0"/>
              <a:t>h</a:t>
            </a:r>
            <a:r>
              <a:rPr lang="cs-CZ" sz="1600" dirty="0" smtClean="0"/>
              <a:t>erečka Adina Mandlová nebo manželka prezidenta Hana Benešová), její tvorbu uznávala celá Evropa </a:t>
            </a:r>
          </a:p>
          <a:p>
            <a:r>
              <a:rPr lang="cs-CZ" sz="1600" dirty="0"/>
              <a:t>m</a:t>
            </a:r>
            <a:r>
              <a:rPr lang="cs-CZ" sz="1600" dirty="0" smtClean="0"/>
              <a:t>odely </a:t>
            </a:r>
            <a:r>
              <a:rPr lang="cs-CZ" sz="1600" dirty="0"/>
              <a:t>Podolské se vyznačovaly vysokou kvalitou a invencí, opíraly se o nejnovější módní trendy a byly </a:t>
            </a:r>
            <a:r>
              <a:rPr lang="cs-CZ" sz="1600" dirty="0" smtClean="0"/>
              <a:t>vkusné</a:t>
            </a:r>
          </a:p>
          <a:p>
            <a:r>
              <a:rPr lang="cs-CZ" sz="1600" dirty="0"/>
              <a:t>j</a:t>
            </a:r>
            <a:r>
              <a:rPr lang="cs-CZ" sz="1600" dirty="0" smtClean="0"/>
              <a:t>ejí </a:t>
            </a:r>
            <a:r>
              <a:rPr lang="cs-CZ" sz="1600" dirty="0"/>
              <a:t>úspěch nepřišel náhodou, Podolská byla podnikavá, měla obchodního ducha i velké </a:t>
            </a:r>
            <a:r>
              <a:rPr lang="cs-CZ" sz="1600" dirty="0" smtClean="0"/>
              <a:t>charizma a svoje umění uměla perfektně prodat</a:t>
            </a:r>
          </a:p>
          <a:p>
            <a:r>
              <a:rPr lang="cs-CZ" sz="1600" dirty="0" smtClean="0"/>
              <a:t>vymysleli </a:t>
            </a:r>
            <a:r>
              <a:rPr lang="cs-CZ" sz="1600" dirty="0"/>
              <a:t>systém, jak obelstít zákaz kreslení a fotografování na přehlídkách, jakmile Podolskou nějaký model zaujal, mrkla na svou asistentku, ta okamžitě odešla na toaletu a tam si vše </a:t>
            </a:r>
            <a:r>
              <a:rPr lang="cs-CZ" sz="1600" dirty="0" smtClean="0"/>
              <a:t>zaznamenala</a:t>
            </a:r>
          </a:p>
          <a:p>
            <a:r>
              <a:rPr lang="cs-CZ" sz="1600" dirty="0"/>
              <a:t>na šaty od ní se čekalo až půl roku, tvrdě dbala na </a:t>
            </a:r>
            <a:r>
              <a:rPr lang="cs-CZ" sz="1600" dirty="0" smtClean="0"/>
              <a:t>kvalitě</a:t>
            </a:r>
          </a:p>
          <a:p>
            <a:r>
              <a:rPr lang="cs-CZ" sz="1600" dirty="0"/>
              <a:t>stala se synonymem elegance, kdo něco znamenal, šil právě u </a:t>
            </a:r>
            <a:r>
              <a:rPr lang="cs-CZ" sz="1600" dirty="0" smtClean="0"/>
              <a:t>ní</a:t>
            </a:r>
          </a:p>
          <a:p>
            <a:r>
              <a:rPr lang="cs-CZ" sz="1600" dirty="0"/>
              <a:t>z</a:t>
            </a:r>
            <a:r>
              <a:rPr lang="cs-CZ" sz="1600" dirty="0" smtClean="0"/>
              <a:t>námkou </a:t>
            </a:r>
            <a:r>
              <a:rPr lang="cs-CZ" sz="1600" dirty="0"/>
              <a:t>šatů od Podolské byly ten nejlepší materiál, dokonalé zpracování, střízlivost a ženskost </a:t>
            </a:r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131840" y="11247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(</a:t>
            </a:r>
            <a:r>
              <a:rPr lang="cs-CZ" dirty="0" smtClean="0">
                <a:solidFill>
                  <a:srgbClr val="FF0000"/>
                </a:solidFill>
              </a:rPr>
              <a:t>1880 – 1972)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4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6" y="0"/>
            <a:ext cx="4438252" cy="221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932040" y="1166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Plesové šaty</a:t>
            </a:r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4499992" y="30129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457" y="4960507"/>
            <a:ext cx="386922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09563"/>
            <a:ext cx="4354376" cy="210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3923928" y="2777467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2339752" y="2592801"/>
            <a:ext cx="181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Nadčasové šaty</a:t>
            </a:r>
            <a:endParaRPr lang="cs-CZ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9763" y="3346597"/>
            <a:ext cx="2444237" cy="351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79" y="3199093"/>
            <a:ext cx="3303650" cy="173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ravoúhlá spojnice 8"/>
          <p:cNvCxnSpPr/>
          <p:nvPr/>
        </p:nvCxnSpPr>
        <p:spPr>
          <a:xfrm rot="5400000">
            <a:off x="2269403" y="2954853"/>
            <a:ext cx="254386" cy="1136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6284039" y="4574700"/>
            <a:ext cx="3995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643972" y="4390034"/>
            <a:ext cx="2720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Článek v novinách o módě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776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solidFill>
                  <a:srgbClr val="FF0000"/>
                </a:solidFill>
              </a:rPr>
              <a:t>Srovnání</a:t>
            </a:r>
            <a:endParaRPr lang="cs-CZ" sz="6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3" y="4254969"/>
            <a:ext cx="1659486" cy="235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55" y="1665011"/>
            <a:ext cx="1828422" cy="240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3103" y="3645024"/>
            <a:ext cx="1921687" cy="271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1800200" cy="270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44824"/>
            <a:ext cx="1662494" cy="206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0265" y="4074941"/>
            <a:ext cx="1944216" cy="271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2987824" y="1988840"/>
            <a:ext cx="254723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1475656" y="1340768"/>
            <a:ext cx="608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Plavky dnešní doby jsou mnohem odvážnější a vyzývavější.</a:t>
            </a:r>
            <a:endParaRPr lang="cs-CZ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8872" y="2265542"/>
            <a:ext cx="1630148" cy="122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37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606" y="750202"/>
            <a:ext cx="2808734" cy="188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7959" y="4054569"/>
            <a:ext cx="1106041" cy="280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692696"/>
            <a:ext cx="279714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106"/>
            <a:ext cx="8229600" cy="1143000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rgbClr val="FF0000"/>
                </a:solidFill>
              </a:rPr>
              <a:t>Proměnlivá móda u mužů</a:t>
            </a:r>
            <a:endParaRPr lang="cs-CZ" sz="6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2332037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cs-CZ" sz="2000" dirty="0" smtClean="0"/>
              <a:t>pánská </a:t>
            </a:r>
            <a:r>
              <a:rPr lang="cs-CZ" sz="2000" dirty="0"/>
              <a:t>móda 20. let nepodléhala tolika změnám jako </a:t>
            </a:r>
            <a:r>
              <a:rPr lang="cs-CZ" sz="2000" dirty="0" smtClean="0"/>
              <a:t>dámská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íce </a:t>
            </a:r>
            <a:r>
              <a:rPr lang="cs-CZ" sz="2000" dirty="0"/>
              <a:t>než na zdobnost oděvu byl důraz kladen na kvalitu materiálu a preciznost </a:t>
            </a:r>
            <a:r>
              <a:rPr lang="cs-CZ" sz="2000" dirty="0" smtClean="0"/>
              <a:t>střihu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ánský </a:t>
            </a:r>
            <a:r>
              <a:rPr lang="cs-CZ" sz="2000" dirty="0"/>
              <a:t>oděv podléhal přísným společenským </a:t>
            </a:r>
            <a:r>
              <a:rPr lang="cs-CZ" sz="2000" dirty="0" smtClean="0"/>
              <a:t>konvencím (muž </a:t>
            </a:r>
            <a:r>
              <a:rPr lang="cs-CZ" sz="2000" dirty="0"/>
              <a:t>měl několik typů obleků určených pro danou příležitost </a:t>
            </a:r>
            <a:r>
              <a:rPr lang="cs-CZ" sz="2000" dirty="0" smtClean="0"/>
              <a:t> - sport</a:t>
            </a:r>
            <a:r>
              <a:rPr lang="cs-CZ" sz="2000" dirty="0"/>
              <a:t>, volný čas, společenská </a:t>
            </a:r>
            <a:r>
              <a:rPr lang="cs-CZ" sz="2000" dirty="0" smtClean="0"/>
              <a:t>událost)</a:t>
            </a:r>
          </a:p>
          <a:p>
            <a:r>
              <a:rPr lang="cs-CZ" sz="2000" dirty="0" smtClean="0"/>
              <a:t> v šatníku </a:t>
            </a:r>
            <a:r>
              <a:rPr lang="cs-CZ" sz="2000" dirty="0"/>
              <a:t>nesměly chybět klobouky, rukavice, kravaty, vestičky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po </a:t>
            </a:r>
            <a:r>
              <a:rPr lang="cs-CZ" sz="2000" dirty="0"/>
              <a:t>sedmé hodině večer se do hotelů, klubů, divadel a tančíren nosil </a:t>
            </a:r>
            <a:r>
              <a:rPr lang="cs-CZ" sz="2000" dirty="0" smtClean="0"/>
              <a:t>smoking, jeho </a:t>
            </a:r>
            <a:r>
              <a:rPr lang="cs-CZ" sz="2000" dirty="0"/>
              <a:t>límec byl ušit z lesklého materiálu, knoflíky potažené </a:t>
            </a:r>
            <a:r>
              <a:rPr lang="cs-CZ" sz="2000" dirty="0" smtClean="0"/>
              <a:t>hedvábím (nosil </a:t>
            </a:r>
            <a:r>
              <a:rPr lang="cs-CZ" sz="2000" dirty="0"/>
              <a:t>se s bílou košilí a </a:t>
            </a:r>
            <a:r>
              <a:rPr lang="cs-CZ" sz="2000" dirty="0" smtClean="0"/>
              <a:t>náprsenkou)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ro </a:t>
            </a:r>
            <a:r>
              <a:rPr lang="cs-CZ" sz="2000" dirty="0"/>
              <a:t>denní slavnostní události jako byly úřední návštěvy, dostihy, pohřby atd. se oblékal </a:t>
            </a:r>
            <a:r>
              <a:rPr lang="cs-CZ" sz="2000" dirty="0" smtClean="0"/>
              <a:t>žaket</a:t>
            </a:r>
            <a:endParaRPr lang="cs-CZ" sz="2000" dirty="0"/>
          </a:p>
          <a:p>
            <a:r>
              <a:rPr lang="cs-CZ" sz="2000" dirty="0" smtClean="0"/>
              <a:t>pro </a:t>
            </a:r>
            <a:r>
              <a:rPr lang="cs-CZ" sz="2000" dirty="0"/>
              <a:t>velmi slavnostní události jako návštěva divadelní lóže, svateb či větších bálů se nosil </a:t>
            </a:r>
            <a:r>
              <a:rPr lang="cs-CZ" sz="2000" dirty="0" smtClean="0"/>
              <a:t>frak</a:t>
            </a:r>
          </a:p>
          <a:p>
            <a:r>
              <a:rPr lang="cs-CZ" sz="2000" dirty="0" smtClean="0"/>
              <a:t>kalhoty </a:t>
            </a:r>
            <a:r>
              <a:rPr lang="cs-CZ" sz="2000" dirty="0"/>
              <a:t>se směrem dolů lehce </a:t>
            </a:r>
            <a:r>
              <a:rPr lang="cs-CZ" sz="2000" dirty="0" smtClean="0"/>
              <a:t>zužují</a:t>
            </a:r>
          </a:p>
          <a:p>
            <a:r>
              <a:rPr lang="cs-CZ" sz="2000" dirty="0" smtClean="0"/>
              <a:t>pas se začíná </a:t>
            </a:r>
            <a:r>
              <a:rPr lang="cs-CZ" sz="2000" dirty="0"/>
              <a:t>posouvat směrem dolů až nabyde svoje přirozené </a:t>
            </a:r>
            <a:r>
              <a:rPr lang="cs-CZ" sz="2000" dirty="0" smtClean="0"/>
              <a:t>místo, </a:t>
            </a:r>
            <a:r>
              <a:rPr lang="cs-CZ" sz="2000" dirty="0"/>
              <a:t>veškeré vycpávky </a:t>
            </a:r>
            <a:r>
              <a:rPr lang="cs-CZ" sz="2000" dirty="0" smtClean="0"/>
              <a:t>se vytrácejí </a:t>
            </a:r>
            <a:r>
              <a:rPr lang="cs-CZ" sz="2000" dirty="0"/>
              <a:t>a upřednostňována je </a:t>
            </a:r>
            <a:r>
              <a:rPr lang="cs-CZ" sz="2000" dirty="0" smtClean="0"/>
              <a:t>přirozenost (to </a:t>
            </a:r>
            <a:r>
              <a:rPr lang="cs-CZ" sz="2000" dirty="0"/>
              <a:t>však vydrží jenom do počátku třicátých let, kdy se navrací ramenní vycpávky pro zdůraznění maskulinní postavy, což podtrhovalo střih saka, jenž se směrem dolů </a:t>
            </a:r>
            <a:r>
              <a:rPr lang="cs-CZ" sz="2000" dirty="0" smtClean="0"/>
              <a:t>zužoval)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27602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26003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771800" y="479715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žaket</a:t>
            </a:r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2195736" y="498181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4688" y="7845"/>
            <a:ext cx="2799311" cy="31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5436096" y="270892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4478667" y="25649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smoking</a:t>
            </a:r>
            <a:endParaRPr lang="cs-CZ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76264" cy="313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H="1">
            <a:off x="2325122" y="111266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2843808" y="936818"/>
            <a:ext cx="648072" cy="372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frak</a:t>
            </a:r>
            <a:endParaRPr lang="cs-CZ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56992"/>
            <a:ext cx="1265363" cy="253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>
            <a:off x="5580112" y="2934236"/>
            <a:ext cx="1368152" cy="566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91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04" y="5281094"/>
            <a:ext cx="3680512" cy="156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34380"/>
            <a:ext cx="2405362" cy="162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444888" cy="201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282154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rgbClr val="FF0000"/>
                </a:solidFill>
              </a:rPr>
              <a:t>Tomáš Baťa</a:t>
            </a:r>
            <a:endParaRPr lang="cs-CZ" sz="6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n</a:t>
            </a:r>
            <a:r>
              <a:rPr lang="cs-CZ" sz="2000" dirty="0" smtClean="0"/>
              <a:t>arodil se do tradiční ševcovské rodiny</a:t>
            </a:r>
          </a:p>
          <a:p>
            <a:r>
              <a:rPr lang="cs-CZ" sz="2000" dirty="0" smtClean="0"/>
              <a:t>se svojí sestrou a bratrem založili ve Zlíně obuvnickou firmu (zpočátku finanční problémy, které ustaly až začátkem výrobou tzv. „baťovek“)</a:t>
            </a:r>
          </a:p>
          <a:p>
            <a:r>
              <a:rPr lang="cs-CZ" sz="2000" dirty="0" smtClean="0"/>
              <a:t>„baťovky“ = plátěné boty s koženou podešví a špičkou, byly mnohem levnější než boty celokožené) – nový módní hit</a:t>
            </a:r>
          </a:p>
          <a:p>
            <a:r>
              <a:rPr lang="cs-CZ" sz="2000" dirty="0" smtClean="0"/>
              <a:t>4 dny trvalo ušití kvalitních kožených bot </a:t>
            </a:r>
          </a:p>
          <a:p>
            <a:r>
              <a:rPr lang="cs-CZ" sz="2000" dirty="0" smtClean="0"/>
              <a:t>Baťa dělal reklamu firmě v různých katalogách, novinách, firmě se dařilo </a:t>
            </a:r>
          </a:p>
          <a:p>
            <a:r>
              <a:rPr lang="cs-CZ" sz="2000" dirty="0"/>
              <a:t>b</a:t>
            </a:r>
            <a:r>
              <a:rPr lang="cs-CZ" sz="2000" dirty="0" smtClean="0"/>
              <a:t>aťovské ceny bot vždy končily devítkou </a:t>
            </a:r>
          </a:p>
          <a:p>
            <a:r>
              <a:rPr lang="cs-CZ" sz="2000" dirty="0" smtClean="0"/>
              <a:t> měli firemní logo, zlidovělý slogan : „Náš zákazník – náš pán.“</a:t>
            </a:r>
          </a:p>
          <a:p>
            <a:r>
              <a:rPr lang="cs-CZ" sz="2000" dirty="0" smtClean="0"/>
              <a:t>† tragicky zahynul při havárii svého letounu (jel do Švýcarska na otevření nové pobočky)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dirty="0" smtClean="0"/>
          </a:p>
          <a:p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6228184" y="594928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5292080" y="5764614"/>
            <a:ext cx="97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baťovky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106203" y="1340768"/>
            <a:ext cx="161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(</a:t>
            </a:r>
            <a:r>
              <a:rPr lang="cs-CZ" dirty="0" smtClean="0">
                <a:solidFill>
                  <a:srgbClr val="FF0000"/>
                </a:solidFill>
              </a:rPr>
              <a:t>1876 – 1932)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3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1967</TotalTime>
  <Words>902</Words>
  <Application>Microsoft Office PowerPoint</Application>
  <PresentationFormat>Předvádění na obrazovce (4:3)</PresentationFormat>
  <Paragraphs>90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Móda</vt:lpstr>
      <vt:lpstr>Proměnlivá móda u žen</vt:lpstr>
      <vt:lpstr> Coco Chanel</vt:lpstr>
      <vt:lpstr>Hana Podolská</vt:lpstr>
      <vt:lpstr>Snímek 5</vt:lpstr>
      <vt:lpstr>Srovnání</vt:lpstr>
      <vt:lpstr>Proměnlivá móda u mužů</vt:lpstr>
      <vt:lpstr>Snímek 8</vt:lpstr>
      <vt:lpstr>Tomáš Baťa</vt:lpstr>
      <vt:lpstr>Zábava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Móda</dc:title>
  <dc:creator>Dusan</dc:creator>
  <cp:lastModifiedBy>Učitel</cp:lastModifiedBy>
  <cp:revision>33</cp:revision>
  <dcterms:created xsi:type="dcterms:W3CDTF">2020-10-25T11:31:53Z</dcterms:created>
  <dcterms:modified xsi:type="dcterms:W3CDTF">2021-02-03T12:13:40Z</dcterms:modified>
</cp:coreProperties>
</file>