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A4AC4C-A225-497A-AC9A-8251EEF25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0BBCD78-BF3C-41FC-8D76-764842BAD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A4F87F-2946-4AA1-81B4-DDA17BC1C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5847-4497-4CB8-9938-5A08F8908153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F8F48F-D97B-4A32-8263-CEB38423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11863F-2D90-44E7-BAF8-42E1514B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A69F-1826-45C9-A812-F0304B500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321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A922C2-8E1E-417A-84B6-70B3DF35B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66DC301-A96C-412B-AA4A-15F2DDB97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D3AF12-71F3-4936-9F08-DD1B051D9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5847-4497-4CB8-9938-5A08F8908153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13744F-0A69-4CDD-A01D-534EC6215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04BF0D-7199-4A29-BB1D-4832FAA2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A69F-1826-45C9-A812-F0304B500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93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BAE05AE-DB64-4398-883B-04AE4C1B05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D19644E-CCE0-449E-B9A2-98839FC2C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003646-528F-4A17-9EB6-86278476F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5847-4497-4CB8-9938-5A08F8908153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481823-8533-46CE-BB2D-4E94CE44B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429B9E-D789-4E1F-A3F7-0DF57C09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A69F-1826-45C9-A812-F0304B500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54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3E1FB8-0C7C-4006-9FCB-9EFBEF22D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88E418-EDC1-44F3-A586-FA6A59B31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B35C19-8EAB-4B05-9FC7-66C605FF5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5847-4497-4CB8-9938-5A08F8908153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2CC735-F3F7-4FD5-8330-0AD65FE67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3FA592-2BF1-45ED-93C4-4532A389E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A69F-1826-45C9-A812-F0304B500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0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37673B-BE63-4F4A-A922-7B19EE8AB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6264E2-D2EA-4052-8E9C-5444BF8CD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B109B0-1F44-4999-BE56-1F63D3F0A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5847-4497-4CB8-9938-5A08F8908153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5C60A7-8530-4CBF-BE9C-BD542153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A36BA3-9684-4C9F-9C11-924B5CB4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A69F-1826-45C9-A812-F0304B500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47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6E653B-CD6F-495E-B16D-711F9AC4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81719D-9F09-4A80-B75E-0A2EC8F1C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4597941-D102-444E-BDED-C30B41D70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C111A8-2F4B-4AA2-98CA-72D2ED4CE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5847-4497-4CB8-9938-5A08F8908153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4003C1D-AB36-45F7-B362-EF8E21D7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F57D09C-FC49-4CFD-A172-F7296B33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A69F-1826-45C9-A812-F0304B500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72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D3967-905D-467D-BBEA-9C4122A4D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633BB1-7724-4886-8DAE-BB6FC04B8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300704-710A-43D5-A36D-0A542720A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49A4722-B521-4C13-8747-A0CAC52A6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2F7BBBA-5A68-4F98-B21E-747BD8C5B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26955B7-C34A-4951-92D9-98D336127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5847-4497-4CB8-9938-5A08F8908153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59E5C8C-E008-4BF3-B46A-57D065C6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64DAEA4-6D28-4E60-83AA-02C4D8FA1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A69F-1826-45C9-A812-F0304B500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45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597239-EC9F-4677-8F46-246FE43B1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318D7DF-31DE-4992-A63E-2C95589B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5847-4497-4CB8-9938-5A08F8908153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C9AEA6A-F6D2-40F2-921A-7CCAE2CF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ECCE5F4-E253-48CB-B530-69C5ACB7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A69F-1826-45C9-A812-F0304B500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00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73D6B20-D5FE-48BD-8CE6-B41ADEAB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5847-4497-4CB8-9938-5A08F8908153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A530927-608B-45BD-946D-D402EB5B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F08CA3-1F94-4312-81EA-344D1D69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A69F-1826-45C9-A812-F0304B500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2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9BA0FE-F4DD-40BD-9014-6F0A16F59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A77B85-7A58-4E0D-BC9A-C2B4179BE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879B416-9E93-46AE-B82C-574BAFE0B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E72CEB5-E443-4180-A9F4-5E27D4C7B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5847-4497-4CB8-9938-5A08F8908153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B55578-1FE0-4152-806A-099F94EC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227FAF3-5D12-44AA-9BE4-878DDACA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A69F-1826-45C9-A812-F0304B500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614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3B7AD7-E314-4FE5-8B37-F4CD1DB4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03F6F5F-C9CA-49CC-8B58-D9082942B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DE8C44D-049E-4703-85AA-34693344F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CA3830-09E1-4304-8F3E-5BBF96A0A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5847-4497-4CB8-9938-5A08F8908153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93162D-4E0F-4CE7-807A-FB69C0A87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F3EF1B-B3A3-4B36-A56C-0F65CEA94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A69F-1826-45C9-A812-F0304B500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67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EE216D5-ED90-4C79-9860-6F3D64EB6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FE38D1-F3E9-4DAD-9B82-B9D2967BE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DEFD1C-A650-4546-AFF7-37E76ACDE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55847-4497-4CB8-9938-5A08F8908153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BF86C1-EB19-4F0C-A0FA-0C77CAEE4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7D0F83-F2AD-46B2-8754-EE39A7E8E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BA69F-1826-45C9-A812-F0304B500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96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efresher.cz/42547-Charlie-Chaplin-Prukopnik-filmoveho-prumyslu-ktery-miloval-nezletila-devcata" TargetMode="External"/><Relationship Id="rId3" Type="http://schemas.openxmlformats.org/officeDocument/2006/relationships/hyperlink" Target="https://www.csfd.cz/tvurce/375-charlie-chaplin/" TargetMode="External"/><Relationship Id="rId7" Type="http://schemas.openxmlformats.org/officeDocument/2006/relationships/hyperlink" Target="https://www.lastampa.it/cultura/2011/02/21/news/chaplin-il-re-dei-vagabondi-br-era-nato-da-una-zingara-1.36980234" TargetMode="External"/><Relationship Id="rId2" Type="http://schemas.openxmlformats.org/officeDocument/2006/relationships/hyperlink" Target="https://www.csfd.cz/tvurce/375-charlie-chaplin/zajimavost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nterest.es/pin/447404544227874532/" TargetMode="External"/><Relationship Id="rId5" Type="http://schemas.openxmlformats.org/officeDocument/2006/relationships/hyperlink" Target="https://www.e15.cz/magazin/chaplin-ve-filmu-debutoval-pred-100-lety-natocil-82-snimku-1057319" TargetMode="External"/><Relationship Id="rId4" Type="http://schemas.openxmlformats.org/officeDocument/2006/relationships/hyperlink" Target="http://www.neaktuality.cz/kultura/zemrela-legenda-nemeho-filmu-charlie-chapli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1D4B96-CCBE-4DBE-ACBA-C946F76E55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7383" b="197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E78235-0C92-444C-BCAF-3AAEEA47D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sz="8000" dirty="0">
                <a:solidFill>
                  <a:srgbClr val="FFFFFF"/>
                </a:solidFill>
                <a:latin typeface="Algerian" panose="04020705040A02060702" pitchFamily="82" charset="0"/>
              </a:rPr>
              <a:t>Charles Chaplin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672F7E-4D3D-4157-8EEB-936F16594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 b="1" dirty="0"/>
              <a:t> *</a:t>
            </a:r>
            <a:r>
              <a:rPr lang="cs-CZ" dirty="0"/>
              <a:t>16. 4. 1889 </a:t>
            </a:r>
            <a:endParaRPr lang="cs-CZ" dirty="0">
              <a:solidFill>
                <a:srgbClr val="FFFFFF"/>
              </a:solidFill>
            </a:endParaRPr>
          </a:p>
          <a:p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27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24850-8998-4B17-A1F4-99CCAD2B3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i="1" dirty="0">
                <a:latin typeface="Avenir Next LT Pro" panose="020B0504020202020204" pitchFamily="34" charset="-18"/>
              </a:rPr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3039D5-8902-435D-863E-AD6A6DFFF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https://www.csfd.cz/tvurce/375-charlie-chaplin/zajimavosti/</a:t>
            </a:r>
            <a:endParaRPr lang="cs-CZ" sz="2000" dirty="0"/>
          </a:p>
          <a:p>
            <a:r>
              <a:rPr lang="cs-CZ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https://www.csfd.cz/tvurce/375-charlie-chaplin/</a:t>
            </a:r>
            <a:endParaRPr lang="cs-CZ" sz="2000" dirty="0"/>
          </a:p>
          <a:p>
            <a:r>
              <a:rPr lang="cs-CZ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http://www.neaktuality.cz/kultura/zemrela-legenda-nemeho-filmu-charlie-chaplin/</a:t>
            </a:r>
            <a:endParaRPr lang="cs-CZ" sz="2000" dirty="0"/>
          </a:p>
          <a:p>
            <a:r>
              <a:rPr lang="cs-CZ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https://www.e15.cz/magazin/chaplin-ve-filmu-debutoval-pred-100-lety-natocil-82-snimku-1057319</a:t>
            </a:r>
            <a:endParaRPr lang="cs-CZ" sz="2000" dirty="0"/>
          </a:p>
          <a:p>
            <a:r>
              <a:rPr lang="cs-CZ" sz="2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https://www.pinterest.es/pin/447404544227874532/</a:t>
            </a:r>
            <a:endParaRPr lang="cs-CZ" sz="2000" dirty="0"/>
          </a:p>
          <a:p>
            <a:r>
              <a:rPr lang="cs-CZ" sz="2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https://www.lastampa.it/cultura/2011/02/21/news/chaplin-il-re-dei-vagabondi-br-era-nato-da-una-zingara-1.36980234</a:t>
            </a:r>
            <a:endParaRPr lang="cs-CZ" sz="2000" dirty="0"/>
          </a:p>
          <a:p>
            <a:r>
              <a:rPr lang="cs-CZ" sz="20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https://refresher.cz/42547-Charlie-Chaplin-Prukopnik-filmoveho-prumyslu-ktery-miloval-nezletila-devcata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97870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371EB23-76D2-4266-BD55-8C9CD412E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3" r="1" b="6514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C7AE99-FF51-45C6-BCCF-6CF82FAD4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6" y="2457450"/>
            <a:ext cx="4391024" cy="3370950"/>
          </a:xfrm>
        </p:spPr>
        <p:txBody>
          <a:bodyPr>
            <a:normAutofit/>
          </a:bodyPr>
          <a:lstStyle/>
          <a:p>
            <a:r>
              <a:rPr lang="cs-CZ" sz="2600" dirty="0">
                <a:solidFill>
                  <a:schemeClr val="bg1">
                    <a:alpha val="80000"/>
                  </a:schemeClr>
                </a:solidFill>
              </a:rPr>
              <a:t>herec – němé filmy a grotesky</a:t>
            </a:r>
          </a:p>
          <a:p>
            <a:pPr marL="0" indent="0">
              <a:buNone/>
            </a:pPr>
            <a:r>
              <a:rPr lang="cs-CZ" sz="2600" dirty="0">
                <a:solidFill>
                  <a:schemeClr val="bg1">
                    <a:alpha val="80000"/>
                  </a:schemeClr>
                </a:solidFill>
              </a:rPr>
              <a:t>   autor scénářů</a:t>
            </a:r>
          </a:p>
          <a:p>
            <a:pPr marL="0" indent="0">
              <a:buNone/>
            </a:pPr>
            <a:r>
              <a:rPr lang="cs-CZ" sz="2600" dirty="0">
                <a:solidFill>
                  <a:schemeClr val="bg1">
                    <a:alpha val="80000"/>
                  </a:schemeClr>
                </a:solidFill>
              </a:rPr>
              <a:t>   režisér</a:t>
            </a:r>
          </a:p>
          <a:p>
            <a:pPr marL="0" indent="0">
              <a:buNone/>
            </a:pPr>
            <a:r>
              <a:rPr lang="cs-CZ" sz="2600" dirty="0">
                <a:solidFill>
                  <a:schemeClr val="bg1">
                    <a:alpha val="80000"/>
                  </a:schemeClr>
                </a:solidFill>
              </a:rPr>
              <a:t>   skladatel filmové hudby</a:t>
            </a:r>
          </a:p>
          <a:p>
            <a:endParaRPr lang="cs-CZ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cs-CZ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49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5FA909-3F24-448C-A8BC-7CF77F62F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D62FAC-ADE5-4C4B-B09E-13FB18EC7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6140449" cy="1323439"/>
          </a:xfrm>
        </p:spPr>
        <p:txBody>
          <a:bodyPr anchor="t">
            <a:normAutofit/>
          </a:bodyPr>
          <a:lstStyle/>
          <a:p>
            <a:r>
              <a:rPr lang="cs-CZ" sz="6000" i="1" dirty="0">
                <a:solidFill>
                  <a:schemeClr val="bg1"/>
                </a:solidFill>
                <a:latin typeface="Avenir Next LT Pro" panose="020B0504020202020204" pitchFamily="34" charset="-18"/>
              </a:rPr>
              <a:t>Dětství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EA237C-DFD5-4D1A-ABBC-58D5D7013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6140449" cy="286228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>
                    <a:alpha val="80000"/>
                  </a:schemeClr>
                </a:solidFill>
              </a:rPr>
              <a:t>krušné</a:t>
            </a:r>
          </a:p>
          <a:p>
            <a:r>
              <a:rPr lang="cs-CZ" sz="2400" dirty="0">
                <a:solidFill>
                  <a:schemeClr val="bg1">
                    <a:alpha val="80000"/>
                  </a:schemeClr>
                </a:solidFill>
              </a:rPr>
              <a:t>samostatnost od útlého věku</a:t>
            </a:r>
          </a:p>
          <a:p>
            <a:r>
              <a:rPr lang="cs-CZ" sz="2400" dirty="0">
                <a:solidFill>
                  <a:schemeClr val="bg1">
                    <a:alpha val="80000"/>
                  </a:schemeClr>
                </a:solidFill>
              </a:rPr>
              <a:t>časté pobyty v chudobincích</a:t>
            </a:r>
          </a:p>
          <a:p>
            <a:r>
              <a:rPr lang="cs-CZ" sz="2400" dirty="0">
                <a:solidFill>
                  <a:schemeClr val="bg1">
                    <a:alpha val="80000"/>
                  </a:schemeClr>
                </a:solidFill>
              </a:rPr>
              <a:t>působení na jevištích music-</a:t>
            </a:r>
            <a:r>
              <a:rPr lang="cs-CZ" sz="2400" dirty="0" err="1">
                <a:solidFill>
                  <a:schemeClr val="bg1">
                    <a:alpha val="80000"/>
                  </a:schemeClr>
                </a:solidFill>
              </a:rPr>
              <a:t>hallů</a:t>
            </a:r>
            <a:r>
              <a:rPr lang="cs-CZ" sz="2400" dirty="0">
                <a:solidFill>
                  <a:schemeClr val="bg1">
                    <a:alpha val="80000"/>
                  </a:schemeClr>
                </a:solidFill>
              </a:rPr>
              <a:t> a u kočovných souborů</a:t>
            </a:r>
          </a:p>
          <a:p>
            <a:r>
              <a:rPr lang="cs-CZ" sz="2400" dirty="0">
                <a:solidFill>
                  <a:schemeClr val="bg1">
                    <a:alpha val="80000"/>
                  </a:schemeClr>
                </a:solidFill>
              </a:rPr>
              <a:t>do školy chodil celkem šest měsíců</a:t>
            </a:r>
          </a:p>
          <a:p>
            <a:endParaRPr lang="cs-CZ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cs-CZ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58DF2AB-F5F2-454D-9955-F5199019FD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6" r="9350"/>
          <a:stretch/>
        </p:blipFill>
        <p:spPr>
          <a:xfrm>
            <a:off x="7668829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B60959F-9B69-4520-A16E-EA6BECC7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8D5A6E8-CD1B-4796-ABD1-A6F27F6C0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7E12F56-F4EE-4535-8677-C11996E24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82754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971D994-0E13-45B9-B00C-1EA8D36EE4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17B67B-90BF-4344-BACB-FB719C27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8650"/>
            <a:ext cx="10515600" cy="5548313"/>
          </a:xfrm>
        </p:spPr>
        <p:txBody>
          <a:bodyPr>
            <a:normAutofit/>
          </a:bodyPr>
          <a:lstStyle/>
          <a:p>
            <a:endParaRPr lang="cs-CZ" sz="2600" dirty="0">
              <a:solidFill>
                <a:srgbClr val="FFFFFF"/>
              </a:solidFill>
            </a:endParaRPr>
          </a:p>
          <a:p>
            <a:r>
              <a:rPr lang="cs-CZ" sz="2600" dirty="0">
                <a:solidFill>
                  <a:srgbClr val="FFFFFF"/>
                </a:solidFill>
              </a:rPr>
              <a:t>ve 24 letech – čtenářské a intelektuální potřeby</a:t>
            </a:r>
          </a:p>
          <a:p>
            <a:endParaRPr lang="cs-CZ" sz="2600" dirty="0">
              <a:solidFill>
                <a:srgbClr val="FFFFFF"/>
              </a:solidFill>
            </a:endParaRPr>
          </a:p>
          <a:p>
            <a:r>
              <a:rPr lang="cs-CZ" sz="2600" dirty="0">
                <a:solidFill>
                  <a:srgbClr val="FFFFFF"/>
                </a:solidFill>
              </a:rPr>
              <a:t>na povrch vystupuje ctižádostivost a píle</a:t>
            </a:r>
          </a:p>
          <a:p>
            <a:endParaRPr lang="cs-CZ" sz="2600" dirty="0">
              <a:solidFill>
                <a:srgbClr val="FFFFFF"/>
              </a:solidFill>
            </a:endParaRPr>
          </a:p>
          <a:p>
            <a:r>
              <a:rPr lang="cs-CZ" sz="2600" dirty="0">
                <a:solidFill>
                  <a:srgbClr val="FFFFFF"/>
                </a:solidFill>
              </a:rPr>
              <a:t>cíl – překonat své demotivující dětství</a:t>
            </a:r>
          </a:p>
          <a:p>
            <a:endParaRPr lang="cs-CZ" sz="2600" dirty="0">
              <a:solidFill>
                <a:srgbClr val="FFFFFF"/>
              </a:solidFill>
            </a:endParaRPr>
          </a:p>
          <a:p>
            <a:r>
              <a:rPr lang="cs-CZ" sz="2600" dirty="0">
                <a:solidFill>
                  <a:srgbClr val="FFFFFF"/>
                </a:solidFill>
              </a:rPr>
              <a:t>1913 – vystupování ve třech groteskách týdně </a:t>
            </a:r>
          </a:p>
          <a:p>
            <a:endParaRPr lang="cs-CZ" sz="2600" dirty="0">
              <a:solidFill>
                <a:srgbClr val="FFFFFF"/>
              </a:solidFill>
            </a:endParaRPr>
          </a:p>
          <a:p>
            <a:r>
              <a:rPr lang="cs-CZ" sz="2600" dirty="0">
                <a:solidFill>
                  <a:srgbClr val="FFFFFF"/>
                </a:solidFill>
              </a:rPr>
              <a:t>Groteska – společností nebrána jako forma umění</a:t>
            </a:r>
          </a:p>
        </p:txBody>
      </p:sp>
    </p:spTree>
    <p:extLst>
      <p:ext uri="{BB962C8B-B14F-4D97-AF65-F5344CB8AC3E}">
        <p14:creationId xmlns:p14="http://schemas.microsoft.com/office/powerpoint/2010/main" val="2689496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B9A4422-7732-4D45-9B4F-1CC654C3B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24" r="-2" b="-2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ED2530-4D9B-4A8C-BF06-C36F889DF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084" y="300038"/>
            <a:ext cx="5731416" cy="55283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700" b="1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cs-CZ" sz="1700" b="1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cs-CZ" sz="1700" b="1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cs-CZ" sz="1700" b="1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cs-CZ" b="1" i="1" dirty="0">
                <a:solidFill>
                  <a:schemeClr val="bg1">
                    <a:alpha val="80000"/>
                  </a:schemeClr>
                </a:solidFill>
                <a:latin typeface="Century" panose="02040604050505020304" pitchFamily="18" charset="0"/>
              </a:rPr>
              <a:t>,,Každá umělecká forma vytváří přínos k umění, které je největší ze všech - umění žít.“</a:t>
            </a:r>
          </a:p>
          <a:p>
            <a:pPr marL="0" indent="0">
              <a:buNone/>
            </a:pPr>
            <a:endParaRPr lang="cs-CZ" sz="1700" b="1" i="1" dirty="0">
              <a:solidFill>
                <a:schemeClr val="bg1">
                  <a:alpha val="80000"/>
                </a:schemeClr>
              </a:solidFill>
              <a:latin typeface="Century" panose="02040604050505020304" pitchFamily="18" charset="0"/>
            </a:endParaRPr>
          </a:p>
          <a:p>
            <a:pPr marL="0" indent="0" algn="r">
              <a:buNone/>
            </a:pPr>
            <a:r>
              <a:rPr lang="cs-CZ" sz="1700" i="1" dirty="0">
                <a:solidFill>
                  <a:schemeClr val="bg1">
                    <a:alpha val="80000"/>
                  </a:schemeClr>
                </a:solidFill>
              </a:rPr>
              <a:t>Charles Chaplin</a:t>
            </a:r>
          </a:p>
        </p:txBody>
      </p:sp>
    </p:spTree>
    <p:extLst>
      <p:ext uri="{BB962C8B-B14F-4D97-AF65-F5344CB8AC3E}">
        <p14:creationId xmlns:p14="http://schemas.microsoft.com/office/powerpoint/2010/main" val="1640501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5FA909-3F24-448C-A8BC-7CF77F62F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7D7F1B-F273-4505-9140-023573A9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6140449" cy="1323439"/>
          </a:xfrm>
        </p:spPr>
        <p:txBody>
          <a:bodyPr anchor="t">
            <a:normAutofit/>
          </a:bodyPr>
          <a:lstStyle/>
          <a:p>
            <a:r>
              <a:rPr lang="cs-CZ" sz="4000" i="1" dirty="0">
                <a:solidFill>
                  <a:schemeClr val="bg1"/>
                </a:solidFill>
                <a:latin typeface="Avenir Next LT Pro" panose="020B0504020202020204" pitchFamily="34" charset="-18"/>
              </a:rPr>
              <a:t>V</a:t>
            </a:r>
            <a:r>
              <a:rPr lang="cs-CZ" sz="6000" i="1" dirty="0">
                <a:solidFill>
                  <a:schemeClr val="bg1"/>
                </a:solidFill>
                <a:latin typeface="Avenir Next LT Pro" panose="020B0504020202020204" pitchFamily="34" charset="-18"/>
              </a:rPr>
              <a:t>zhled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3D85F6-C9D6-4FEE-B630-4A7CA846A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6140449" cy="2862288"/>
          </a:xfrm>
        </p:spPr>
        <p:txBody>
          <a:bodyPr>
            <a:normAutofit/>
          </a:bodyPr>
          <a:lstStyle/>
          <a:p>
            <a:r>
              <a:rPr lang="cs-CZ" sz="2600" dirty="0">
                <a:solidFill>
                  <a:schemeClr val="bg1">
                    <a:alpha val="80000"/>
                  </a:schemeClr>
                </a:solidFill>
              </a:rPr>
              <a:t>knírek</a:t>
            </a:r>
          </a:p>
          <a:p>
            <a:r>
              <a:rPr lang="cs-CZ" sz="2600" dirty="0">
                <a:solidFill>
                  <a:schemeClr val="bg1">
                    <a:alpha val="80000"/>
                  </a:schemeClr>
                </a:solidFill>
              </a:rPr>
              <a:t>černě orámované oči </a:t>
            </a:r>
          </a:p>
          <a:p>
            <a:r>
              <a:rPr lang="cs-CZ" sz="2600" dirty="0">
                <a:solidFill>
                  <a:schemeClr val="bg1">
                    <a:alpha val="80000"/>
                  </a:schemeClr>
                </a:solidFill>
              </a:rPr>
              <a:t>neforemné kalhoty</a:t>
            </a:r>
          </a:p>
          <a:p>
            <a:r>
              <a:rPr lang="cs-CZ" sz="2600" dirty="0">
                <a:solidFill>
                  <a:schemeClr val="bg1">
                    <a:alpha val="80000"/>
                  </a:schemeClr>
                </a:solidFill>
              </a:rPr>
              <a:t>velké boty</a:t>
            </a:r>
          </a:p>
          <a:p>
            <a:r>
              <a:rPr lang="cs-CZ" sz="2600" dirty="0">
                <a:solidFill>
                  <a:schemeClr val="bg1">
                    <a:alpha val="80000"/>
                  </a:schemeClr>
                </a:solidFill>
              </a:rPr>
              <a:t>hůl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2792C95-8764-4803-9488-62002EECA1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13" r="7669"/>
          <a:stretch/>
        </p:blipFill>
        <p:spPr>
          <a:xfrm>
            <a:off x="7668829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B60959F-9B69-4520-A16E-EA6BECC7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8D5A6E8-CD1B-4796-ABD1-A6F27F6C0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7E12F56-F4EE-4535-8677-C11996E24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72874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231CFD-91D4-4E07-A074-FDAE0E364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0"/>
            <a:ext cx="4840010" cy="1743076"/>
          </a:xfrm>
        </p:spPr>
        <p:txBody>
          <a:bodyPr>
            <a:normAutofit/>
          </a:bodyPr>
          <a:lstStyle/>
          <a:p>
            <a:r>
              <a:rPr lang="cs-CZ" sz="6000" i="1" dirty="0">
                <a:latin typeface="Avenir Next LT Pro" panose="020B0504020202020204" pitchFamily="34" charset="-18"/>
              </a:rPr>
              <a:t>Kariéra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72222F1-2DAB-40AD-82F2-D234104E8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3948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93C6BA-4F14-4DBA-9607-32E86E4FD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1743075"/>
            <a:ext cx="4840010" cy="474980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1914 – natočil 35 grotesek</a:t>
            </a:r>
          </a:p>
          <a:p>
            <a:pPr marL="0" indent="0">
              <a:buNone/>
            </a:pPr>
            <a:r>
              <a:rPr lang="cs-CZ" dirty="0"/>
              <a:t>             - </a:t>
            </a:r>
            <a:r>
              <a:rPr lang="cs-CZ" dirty="0" err="1"/>
              <a:t>dvoucívkové</a:t>
            </a:r>
            <a:r>
              <a:rPr lang="cs-CZ" dirty="0"/>
              <a:t> komedie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1917 – vlastní studio</a:t>
            </a:r>
          </a:p>
          <a:p>
            <a:endParaRPr lang="cs-CZ" dirty="0"/>
          </a:p>
          <a:p>
            <a:r>
              <a:rPr lang="cs-CZ" dirty="0"/>
              <a:t>celkem natočil 82 snímků</a:t>
            </a:r>
          </a:p>
          <a:p>
            <a:endParaRPr lang="cs-CZ" dirty="0"/>
          </a:p>
          <a:p>
            <a:r>
              <a:rPr lang="cs-CZ" dirty="0"/>
              <a:t>4x nominovaný na Oskara </a:t>
            </a:r>
          </a:p>
          <a:p>
            <a:endParaRPr lang="cs-CZ" dirty="0"/>
          </a:p>
          <a:p>
            <a:r>
              <a:rPr lang="cs-CZ" dirty="0"/>
              <a:t>1x vítěz za film Světla ramp</a:t>
            </a:r>
          </a:p>
          <a:p>
            <a:endParaRPr lang="cs-CZ" dirty="0"/>
          </a:p>
          <a:p>
            <a:r>
              <a:rPr lang="cs-CZ" dirty="0"/>
              <a:t>Po 2. světové válce  - pokles popularity 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/>
              <a:t>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9008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3F2C922-BFC5-462E-9B00-A969CAD6B3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14047" b="-1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65097C4-EC52-40BD-8C6A-51F1FDD2C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anchor="b">
            <a:normAutofit/>
          </a:bodyPr>
          <a:lstStyle/>
          <a:p>
            <a:r>
              <a:rPr lang="cs-CZ" sz="6000" i="1" dirty="0">
                <a:solidFill>
                  <a:srgbClr val="FFFFFF"/>
                </a:solidFill>
                <a:latin typeface="Avenir Next LT Pro" panose="020B0504020202020204" pitchFamily="34" charset="-18"/>
              </a:rPr>
              <a:t>Smrt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4BAD0B-3DEC-4863-85B6-0F778E193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rgbClr val="FFFFFF"/>
                </a:solidFill>
              </a:rPr>
              <a:t> </a:t>
            </a:r>
            <a:r>
              <a:rPr lang="cs-CZ" sz="2400" dirty="0">
                <a:solidFill>
                  <a:srgbClr val="FFFFFF"/>
                </a:solidFill>
              </a:rPr>
              <a:t>25. prosince 1977 – ve Švýcarsku</a:t>
            </a:r>
          </a:p>
          <a:p>
            <a:r>
              <a:rPr lang="cs-CZ" sz="2400" dirty="0">
                <a:solidFill>
                  <a:srgbClr val="FFFFFF"/>
                </a:solidFill>
              </a:rPr>
              <a:t>příčina: mozková mrtvice</a:t>
            </a:r>
          </a:p>
        </p:txBody>
      </p:sp>
    </p:spTree>
    <p:extLst>
      <p:ext uri="{BB962C8B-B14F-4D97-AF65-F5344CB8AC3E}">
        <p14:creationId xmlns:p14="http://schemas.microsoft.com/office/powerpoint/2010/main" val="1094447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B0603E-A77E-4B71-B9DE-2A63BBF65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575342"/>
            <a:ext cx="4560584" cy="1408906"/>
          </a:xfrm>
        </p:spPr>
        <p:txBody>
          <a:bodyPr anchor="ctr">
            <a:normAutofit/>
          </a:bodyPr>
          <a:lstStyle/>
          <a:p>
            <a:r>
              <a:rPr lang="cs-CZ" sz="6000" i="1" dirty="0">
                <a:latin typeface="Avenir Next LT Pro" panose="020B0504020202020204" pitchFamily="34" charset="-18"/>
              </a:rPr>
              <a:t>Zajímavosti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E1BBC3-240E-4D16-9A2C-5E04E16BE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118001"/>
            <a:ext cx="4559425" cy="4739364"/>
          </a:xfrm>
        </p:spPr>
        <p:txBody>
          <a:bodyPr anchor="ctr">
            <a:normAutofit/>
          </a:bodyPr>
          <a:lstStyle/>
          <a:p>
            <a:r>
              <a:rPr lang="cs-CZ" sz="2200" dirty="0"/>
              <a:t>Do svých pozdějších her přidával tabuizovaná témata</a:t>
            </a:r>
          </a:p>
          <a:p>
            <a:r>
              <a:rPr lang="cs-CZ" sz="2200" dirty="0"/>
              <a:t>V oblibě měl mladší ženy</a:t>
            </a:r>
          </a:p>
          <a:p>
            <a:r>
              <a:rPr lang="cs-CZ" sz="2200" dirty="0"/>
              <a:t>1972 -  hvězda na hollywoodském chodníku slávy</a:t>
            </a:r>
          </a:p>
          <a:p>
            <a:r>
              <a:rPr lang="cs-CZ" sz="2200" dirty="0"/>
              <a:t>Dobrý přítel – Winston Churchill</a:t>
            </a:r>
          </a:p>
          <a:p>
            <a:r>
              <a:rPr lang="cs-CZ" sz="2200" dirty="0"/>
              <a:t>Byl pacifista a odpůrce fašismu</a:t>
            </a:r>
          </a:p>
          <a:p>
            <a:r>
              <a:rPr lang="cs-CZ" sz="2200" dirty="0"/>
              <a:t>Tajně se zúčastnil soutěže v napodobování Charlese Chaplina a skončil na 3. místě</a:t>
            </a:r>
          </a:p>
          <a:p>
            <a:r>
              <a:rPr lang="cs-CZ" sz="2200" dirty="0"/>
              <a:t>1987 bylo tělo Charlese Chaplina ukradeno ze hřbitova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76B710B-040B-4E12-82ED-53C0012E13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" r="1" b="285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11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298</Words>
  <Application>Microsoft Office PowerPoint</Application>
  <PresentationFormat>Širokoúhlá obrazovka</PresentationFormat>
  <Paragraphs>69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Algerian</vt:lpstr>
      <vt:lpstr>Arial</vt:lpstr>
      <vt:lpstr>Avenir Next LT Pro</vt:lpstr>
      <vt:lpstr>Calibri</vt:lpstr>
      <vt:lpstr>Calibri Light</vt:lpstr>
      <vt:lpstr>Century</vt:lpstr>
      <vt:lpstr>Motiv Office</vt:lpstr>
      <vt:lpstr>Charles Chaplin</vt:lpstr>
      <vt:lpstr>Prezentace aplikace PowerPoint</vt:lpstr>
      <vt:lpstr>Dětství</vt:lpstr>
      <vt:lpstr>Prezentace aplikace PowerPoint</vt:lpstr>
      <vt:lpstr>Prezentace aplikace PowerPoint</vt:lpstr>
      <vt:lpstr>Vzhled </vt:lpstr>
      <vt:lpstr>Kariéra</vt:lpstr>
      <vt:lpstr>Smrt</vt:lpstr>
      <vt:lpstr>Zajímavosti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Charles Chaplin</dc:title>
  <dc:creator>Kejík Lukáš (133280)</dc:creator>
  <cp:lastModifiedBy>Kejík Lukáš (133280)</cp:lastModifiedBy>
  <cp:revision>12</cp:revision>
  <dcterms:created xsi:type="dcterms:W3CDTF">2020-11-12T20:56:00Z</dcterms:created>
  <dcterms:modified xsi:type="dcterms:W3CDTF">2020-11-20T14:13:43Z</dcterms:modified>
</cp:coreProperties>
</file>